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Lst>
  <p:sldSz cx="10160000" cy="12700000"/>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945234"/>
            <a:ext cx="8636000" cy="2722269"/>
          </a:xfrm>
        </p:spPr>
        <p:txBody>
          <a:bodyPr/>
          <a:lstStyle/>
          <a:p>
            <a:r>
              <a:rPr lang="en-US" smtClean="0"/>
              <a:t>Click to edit Master title style</a:t>
            </a:r>
            <a:endParaRPr lang="en-GB"/>
          </a:p>
        </p:txBody>
      </p:sp>
      <p:sp>
        <p:nvSpPr>
          <p:cNvPr id="3" name="Subtitle 2"/>
          <p:cNvSpPr>
            <a:spLocks noGrp="1"/>
          </p:cNvSpPr>
          <p:nvPr>
            <p:ph type="subTitle" idx="1"/>
          </p:nvPr>
        </p:nvSpPr>
        <p:spPr>
          <a:xfrm>
            <a:off x="1524000" y="7196666"/>
            <a:ext cx="7112000" cy="32455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04F9861-996F-4244-A9E2-E28F5FA7F9D8}" type="datetimeFigureOut">
              <a:rPr lang="en-GB" smtClean="0"/>
              <a:t>17/12/2014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177463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04F9861-996F-4244-A9E2-E28F5FA7F9D8}" type="datetimeFigureOut">
              <a:rPr lang="en-GB" smtClean="0"/>
              <a:t>17/12/2014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3638681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8160929"/>
            <a:ext cx="8636000" cy="2522361"/>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802570" y="5382803"/>
            <a:ext cx="8636000" cy="277812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4F9861-996F-4244-A9E2-E28F5FA7F9D8}" type="datetimeFigureOut">
              <a:rPr lang="en-GB" smtClean="0"/>
              <a:t>17/12/2014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1422344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08000" y="2963336"/>
            <a:ext cx="4487333" cy="838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64667" y="2963336"/>
            <a:ext cx="4487333" cy="838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04F9861-996F-4244-A9E2-E28F5FA7F9D8}" type="datetimeFigureOut">
              <a:rPr lang="en-GB" smtClean="0"/>
              <a:t>17/12/2014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1873669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08000" y="2842802"/>
            <a:ext cx="4489098" cy="118474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4027546"/>
            <a:ext cx="4489098" cy="7317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161141" y="2842802"/>
            <a:ext cx="4490861" cy="118474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1141" y="4027546"/>
            <a:ext cx="4490861" cy="7317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04F9861-996F-4244-A9E2-E28F5FA7F9D8}" type="datetimeFigureOut">
              <a:rPr lang="en-GB" smtClean="0"/>
              <a:t>17/12/2014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153608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04F9861-996F-4244-A9E2-E28F5FA7F9D8}" type="datetimeFigureOut">
              <a:rPr lang="en-GB" smtClean="0"/>
              <a:t>17/12/2014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2985030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F9861-996F-4244-A9E2-E28F5FA7F9D8}" type="datetimeFigureOut">
              <a:rPr lang="en-GB" smtClean="0"/>
              <a:t>17/12/2014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596378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505648"/>
            <a:ext cx="3342570" cy="2151944"/>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972278" y="505651"/>
            <a:ext cx="5679722" cy="108390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08001" y="2657595"/>
            <a:ext cx="3342570" cy="868715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4F9861-996F-4244-A9E2-E28F5FA7F9D8}" type="datetimeFigureOut">
              <a:rPr lang="en-GB" smtClean="0"/>
              <a:t>17/12/2014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1669076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8890000"/>
            <a:ext cx="6096000" cy="1049515"/>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91431" y="1134769"/>
            <a:ext cx="6096000" cy="762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91431" y="9939515"/>
            <a:ext cx="6096000" cy="149048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4F9861-996F-4244-A9E2-E28F5FA7F9D8}" type="datetimeFigureOut">
              <a:rPr lang="en-GB" smtClean="0"/>
              <a:t>17/12/2014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2308009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04F9861-996F-4244-A9E2-E28F5FA7F9D8}" type="datetimeFigureOut">
              <a:rPr lang="en-GB" smtClean="0"/>
              <a:t>17/12/2014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717461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508592"/>
            <a:ext cx="2286000" cy="1083615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08001" y="508592"/>
            <a:ext cx="6688667" cy="1083615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04F9861-996F-4244-A9E2-E28F5FA7F9D8}" type="datetimeFigureOut">
              <a:rPr lang="en-GB" smtClean="0"/>
              <a:t>17/12/2014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4E866F-5057-49E0-BC73-D682D76672EE}" type="slidenum">
              <a:rPr lang="en-GB" smtClean="0"/>
              <a:t>‹#›</a:t>
            </a:fld>
            <a:endParaRPr lang="en-GB"/>
          </a:p>
        </p:txBody>
      </p:sp>
    </p:spTree>
    <p:extLst>
      <p:ext uri="{BB962C8B-B14F-4D97-AF65-F5344CB8AC3E}">
        <p14:creationId xmlns:p14="http://schemas.microsoft.com/office/powerpoint/2010/main" val="1849733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508589"/>
            <a:ext cx="9144000" cy="2116667"/>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508000" y="2963336"/>
            <a:ext cx="9144000" cy="83814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508001" y="11771022"/>
            <a:ext cx="2370667" cy="676157"/>
          </a:xfrm>
          <a:prstGeom prst="rect">
            <a:avLst/>
          </a:prstGeom>
        </p:spPr>
        <p:txBody>
          <a:bodyPr vert="horz" lIns="91440" tIns="45720" rIns="91440" bIns="45720" rtlCol="0" anchor="ctr"/>
          <a:lstStyle>
            <a:lvl1pPr algn="l">
              <a:defRPr sz="1200">
                <a:solidFill>
                  <a:schemeClr val="tx1">
                    <a:tint val="75000"/>
                  </a:schemeClr>
                </a:solidFill>
              </a:defRPr>
            </a:lvl1pPr>
          </a:lstStyle>
          <a:p>
            <a:fld id="{A04F9861-996F-4244-A9E2-E28F5FA7F9D8}" type="datetimeFigureOut">
              <a:rPr lang="en-GB" smtClean="0"/>
              <a:t>17/12/2014</a:t>
            </a:fld>
            <a:endParaRPr lang="en-GB"/>
          </a:p>
        </p:txBody>
      </p:sp>
      <p:sp>
        <p:nvSpPr>
          <p:cNvPr id="5" name="Footer Placeholder 4"/>
          <p:cNvSpPr>
            <a:spLocks noGrp="1"/>
          </p:cNvSpPr>
          <p:nvPr>
            <p:ph type="ftr" sz="quarter" idx="3"/>
          </p:nvPr>
        </p:nvSpPr>
        <p:spPr>
          <a:xfrm>
            <a:off x="3471335" y="11771022"/>
            <a:ext cx="3217333" cy="67615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281334" y="11771022"/>
            <a:ext cx="2370667" cy="676157"/>
          </a:xfrm>
          <a:prstGeom prst="rect">
            <a:avLst/>
          </a:prstGeom>
        </p:spPr>
        <p:txBody>
          <a:bodyPr vert="horz" lIns="91440" tIns="45720" rIns="91440" bIns="45720" rtlCol="0" anchor="ctr"/>
          <a:lstStyle>
            <a:lvl1pPr algn="r">
              <a:defRPr sz="1200">
                <a:solidFill>
                  <a:schemeClr val="tx1">
                    <a:tint val="75000"/>
                  </a:schemeClr>
                </a:solidFill>
              </a:defRPr>
            </a:lvl1pPr>
          </a:lstStyle>
          <a:p>
            <a:fld id="{D34E866F-5057-49E0-BC73-D682D76672EE}" type="slidenum">
              <a:rPr lang="en-GB" smtClean="0"/>
              <a:t>‹#›</a:t>
            </a:fld>
            <a:endParaRPr lang="en-GB"/>
          </a:p>
        </p:txBody>
      </p:sp>
    </p:spTree>
    <p:extLst>
      <p:ext uri="{BB962C8B-B14F-4D97-AF65-F5344CB8AC3E}">
        <p14:creationId xmlns:p14="http://schemas.microsoft.com/office/powerpoint/2010/main" val="1350087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youtube.com/watch?v=LqflrK_C034&amp;list=PLsCQ5hYBQ6MOgCEPaZlf_PkWnfQpa3O0-" TargetMode="External"/><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file:///\\SCH5415\Shares\Curriculum\History\Sally\Y7%20-%201066%20Christmas%20lesson\Christmas%20Coronation%20Chronicle.wma"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CB"/>
        </a:solidFill>
        <a:effectLst/>
      </p:bgPr>
    </p:bg>
    <p:spTree>
      <p:nvGrpSpPr>
        <p:cNvPr id="1" name=""/>
        <p:cNvGrpSpPr/>
        <p:nvPr/>
      </p:nvGrpSpPr>
      <p:grpSpPr>
        <a:xfrm>
          <a:off x="0" y="0"/>
          <a:ext cx="0" cy="0"/>
          <a:chOff x="0" y="0"/>
          <a:chExt cx="0" cy="0"/>
        </a:xfrm>
      </p:grpSpPr>
      <p:grpSp>
        <p:nvGrpSpPr>
          <p:cNvPr id="4" name="Group 3"/>
          <p:cNvGrpSpPr/>
          <p:nvPr/>
        </p:nvGrpSpPr>
        <p:grpSpPr>
          <a:xfrm>
            <a:off x="6808089" y="710311"/>
            <a:ext cx="2990215" cy="1151510"/>
            <a:chOff x="6808089" y="710311"/>
            <a:chExt cx="2990215" cy="1151510"/>
          </a:xfrm>
        </p:grpSpPr>
        <p:sp>
          <p:nvSpPr>
            <p:cNvPr id="2" name="Freeform 1"/>
            <p:cNvSpPr/>
            <p:nvPr/>
          </p:nvSpPr>
          <p:spPr>
            <a:xfrm>
              <a:off x="6808089" y="710311"/>
              <a:ext cx="2800732" cy="1151510"/>
            </a:xfrm>
            <a:custGeom>
              <a:avLst/>
              <a:gdLst/>
              <a:ahLst/>
              <a:cxnLst/>
              <a:rect l="0" t="0" r="0" b="0"/>
              <a:pathLst>
                <a:path w="2800732" h="1151510">
                  <a:moveTo>
                    <a:pt x="0" y="0"/>
                  </a:moveTo>
                  <a:lnTo>
                    <a:pt x="2800731" y="0"/>
                  </a:lnTo>
                  <a:lnTo>
                    <a:pt x="2800731" y="1151509"/>
                  </a:lnTo>
                  <a:lnTo>
                    <a:pt x="0" y="1151509"/>
                  </a:lnTo>
                  <a:close/>
                </a:path>
              </a:pathLst>
            </a:custGeom>
            <a:solidFill>
              <a:srgbClr val="FFAD5B"/>
            </a:solidFill>
            <a:ln w="38100" cap="flat" cmpd="sng" algn="ctr">
              <a:solidFill>
                <a:srgbClr val="00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6845300" y="838200"/>
              <a:ext cx="2953004" cy="1015663"/>
            </a:xfrm>
            <a:prstGeom prst="rect">
              <a:avLst/>
            </a:prstGeom>
            <a:noFill/>
          </p:spPr>
          <p:txBody>
            <a:bodyPr vert="horz" rtlCol="0">
              <a:spAutoFit/>
            </a:bodyPr>
            <a:lstStyle/>
            <a:p>
              <a:r>
                <a:rPr lang="en-GB" sz="1500" b="1" smtClean="0">
                  <a:solidFill>
                    <a:srgbClr val="000000"/>
                  </a:solidFill>
                  <a:latin typeface="Arial - 20"/>
                </a:rPr>
                <a:t>LO: </a:t>
              </a:r>
            </a:p>
            <a:p>
              <a:r>
                <a:rPr lang="en-GB" sz="1500" b="1" smtClean="0">
                  <a:solidFill>
                    <a:srgbClr val="000000"/>
                  </a:solidFill>
                  <a:latin typeface="Arial - 20"/>
                </a:rPr>
                <a:t>Knowledge: </a:t>
              </a:r>
              <a:r>
                <a:rPr lang="en-GB" sz="1500" smtClean="0">
                  <a:solidFill>
                    <a:srgbClr val="000000"/>
                  </a:solidFill>
                  <a:latin typeface="Arial - 20"/>
                </a:rPr>
                <a:t>Medieval celebratory festivals</a:t>
              </a:r>
            </a:p>
            <a:p>
              <a:endParaRPr lang="en-GB" sz="1500">
                <a:solidFill>
                  <a:srgbClr val="000000"/>
                </a:solidFill>
                <a:latin typeface="Arial - 20"/>
              </a:endParaRPr>
            </a:p>
          </p:txBody>
        </p:sp>
      </p:grpSp>
      <p:sp>
        <p:nvSpPr>
          <p:cNvPr id="5" name="TextBox 4"/>
          <p:cNvSpPr txBox="1"/>
          <p:nvPr/>
        </p:nvSpPr>
        <p:spPr>
          <a:xfrm>
            <a:off x="2870200" y="444500"/>
            <a:ext cx="3190255" cy="323165"/>
          </a:xfrm>
          <a:prstGeom prst="rect">
            <a:avLst/>
          </a:prstGeom>
          <a:noFill/>
        </p:spPr>
        <p:txBody>
          <a:bodyPr vert="horz" rtlCol="0">
            <a:spAutoFit/>
          </a:bodyPr>
          <a:lstStyle/>
          <a:p>
            <a:r>
              <a:rPr lang="en-GB" sz="1500" u="sng" smtClean="0">
                <a:solidFill>
                  <a:srgbClr val="000000"/>
                </a:solidFill>
                <a:latin typeface="Arial - 20"/>
              </a:rPr>
              <a:t>The Coronation of William I</a:t>
            </a:r>
            <a:endParaRPr lang="en-GB" sz="1500" u="sng">
              <a:solidFill>
                <a:srgbClr val="000000"/>
              </a:solidFill>
              <a:latin typeface="Arial - 20"/>
            </a:endParaRPr>
          </a:p>
        </p:txBody>
      </p:sp>
      <p:sp>
        <p:nvSpPr>
          <p:cNvPr id="6" name="TextBox 5"/>
          <p:cNvSpPr txBox="1"/>
          <p:nvPr/>
        </p:nvSpPr>
        <p:spPr>
          <a:xfrm>
            <a:off x="7759700" y="203200"/>
            <a:ext cx="1863576" cy="323165"/>
          </a:xfrm>
          <a:prstGeom prst="rect">
            <a:avLst/>
          </a:prstGeom>
          <a:noFill/>
        </p:spPr>
        <p:txBody>
          <a:bodyPr vert="horz" rtlCol="0">
            <a:spAutoFit/>
          </a:bodyPr>
          <a:lstStyle/>
          <a:p>
            <a:r>
              <a:rPr lang="en-GB" sz="1500" u="sng" smtClean="0">
                <a:solidFill>
                  <a:srgbClr val="000000"/>
                </a:solidFill>
                <a:latin typeface="Arial - 20"/>
              </a:rPr>
              <a:t>December 17th</a:t>
            </a:r>
            <a:endParaRPr lang="en-GB" sz="1500" u="sng">
              <a:solidFill>
                <a:srgbClr val="000000"/>
              </a:solidFill>
              <a:latin typeface="Arial - 20"/>
            </a:endParaRPr>
          </a:p>
        </p:txBody>
      </p:sp>
      <p:sp>
        <p:nvSpPr>
          <p:cNvPr id="7" name="TextBox 6"/>
          <p:cNvSpPr txBox="1"/>
          <p:nvPr/>
        </p:nvSpPr>
        <p:spPr>
          <a:xfrm>
            <a:off x="203200" y="101600"/>
            <a:ext cx="564431" cy="323165"/>
          </a:xfrm>
          <a:prstGeom prst="rect">
            <a:avLst/>
          </a:prstGeom>
          <a:noFill/>
        </p:spPr>
        <p:txBody>
          <a:bodyPr vert="horz" rtlCol="0">
            <a:spAutoFit/>
          </a:bodyPr>
          <a:lstStyle/>
          <a:p>
            <a:r>
              <a:rPr lang="en-GB" sz="1500" u="sng" smtClean="0">
                <a:solidFill>
                  <a:srgbClr val="000000"/>
                </a:solidFill>
                <a:latin typeface="Arial - 20"/>
              </a:rPr>
              <a:t>cwk</a:t>
            </a:r>
            <a:endParaRPr lang="en-GB" sz="1500" u="sng">
              <a:solidFill>
                <a:srgbClr val="000000"/>
              </a:solidFill>
              <a:latin typeface="Arial - 20"/>
            </a:endParaRPr>
          </a:p>
        </p:txBody>
      </p:sp>
      <p:sp>
        <p:nvSpPr>
          <p:cNvPr id="8" name="TextBox 7"/>
          <p:cNvSpPr txBox="1"/>
          <p:nvPr/>
        </p:nvSpPr>
        <p:spPr>
          <a:xfrm>
            <a:off x="317500" y="889000"/>
            <a:ext cx="959817" cy="323165"/>
          </a:xfrm>
          <a:prstGeom prst="rect">
            <a:avLst/>
          </a:prstGeom>
          <a:noFill/>
        </p:spPr>
        <p:txBody>
          <a:bodyPr vert="horz" rtlCol="0">
            <a:spAutoFit/>
          </a:bodyPr>
          <a:lstStyle/>
          <a:p>
            <a:r>
              <a:rPr lang="en-GB" sz="1500" u="sng" smtClean="0">
                <a:solidFill>
                  <a:srgbClr val="000000"/>
                </a:solidFill>
                <a:latin typeface="Arial - 20"/>
              </a:rPr>
              <a:t>Starter:</a:t>
            </a:r>
            <a:endParaRPr lang="en-GB" sz="1500" u="sng">
              <a:solidFill>
                <a:srgbClr val="000000"/>
              </a:solidFill>
              <a:latin typeface="Arial - 20"/>
            </a:endParaRPr>
          </a:p>
        </p:txBody>
      </p:sp>
      <p:sp>
        <p:nvSpPr>
          <p:cNvPr id="9" name="TextBox 8"/>
          <p:cNvSpPr txBox="1"/>
          <p:nvPr/>
        </p:nvSpPr>
        <p:spPr>
          <a:xfrm>
            <a:off x="508000" y="1320800"/>
            <a:ext cx="3360539" cy="323165"/>
          </a:xfrm>
          <a:prstGeom prst="rect">
            <a:avLst/>
          </a:prstGeom>
          <a:noFill/>
        </p:spPr>
        <p:txBody>
          <a:bodyPr vert="horz" rtlCol="0">
            <a:spAutoFit/>
          </a:bodyPr>
          <a:lstStyle/>
          <a:p>
            <a:r>
              <a:rPr lang="en-GB" sz="1500" smtClean="0">
                <a:solidFill>
                  <a:srgbClr val="000000"/>
                </a:solidFill>
                <a:latin typeface="Arial - 20"/>
              </a:rPr>
              <a:t>Can you name these things?</a:t>
            </a:r>
            <a:endParaRPr lang="en-GB" sz="1500">
              <a:solidFill>
                <a:srgbClr val="000000"/>
              </a:solidFill>
              <a:latin typeface="Arial - 20"/>
            </a:endParaRPr>
          </a:p>
        </p:txBody>
      </p:sp>
      <p:pic>
        <p:nvPicPr>
          <p:cNvPr id="10" name="Picture 9"/>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165100" y="1930400"/>
            <a:ext cx="2450973" cy="2034540"/>
          </a:xfrm>
          <a:prstGeom prst="rect">
            <a:avLst/>
          </a:prstGeom>
          <a:solidFill>
            <a:scrgbClr r="0" g="0" b="0">
              <a:alpha val="0"/>
            </a:scrgbClr>
          </a:solidFill>
        </p:spPr>
      </p:pic>
      <p:pic>
        <p:nvPicPr>
          <p:cNvPr id="11" name="Picture 10"/>
          <p:cNvPicPr>
            <a:picLocks/>
          </p:cNvPicPr>
          <p:nvPr/>
        </p:nvPicPr>
        <p:blipFill>
          <a:blip r:embed="rId3">
            <a:extLst>
              <a:ext uri="{28A0092B-C50C-407E-A947-70E740481C1C}">
                <a14:useLocalDpi xmlns:a14="http://schemas.microsoft.com/office/drawing/2010/main" val="0"/>
              </a:ext>
            </a:extLst>
          </a:blip>
          <a:stretch>
            <a:fillRect/>
          </a:stretch>
        </p:blipFill>
        <p:spPr>
          <a:xfrm>
            <a:off x="-12700" y="4279900"/>
            <a:ext cx="4351528" cy="1759712"/>
          </a:xfrm>
          <a:prstGeom prst="rect">
            <a:avLst/>
          </a:prstGeom>
          <a:solidFill>
            <a:scrgbClr r="0" g="0" b="0">
              <a:alpha val="0"/>
            </a:scrgbClr>
          </a:solidFill>
        </p:spPr>
      </p:pic>
      <p:pic>
        <p:nvPicPr>
          <p:cNvPr id="12" name="Picture 11"/>
          <p:cNvPicPr>
            <a:picLocks/>
          </p:cNvPicPr>
          <p:nvPr/>
        </p:nvPicPr>
        <p:blipFill>
          <a:blip r:embed="rId4">
            <a:extLst>
              <a:ext uri="{28A0092B-C50C-407E-A947-70E740481C1C}">
                <a14:useLocalDpi xmlns:a14="http://schemas.microsoft.com/office/drawing/2010/main" val="0"/>
              </a:ext>
            </a:extLst>
          </a:blip>
          <a:stretch>
            <a:fillRect/>
          </a:stretch>
        </p:blipFill>
        <p:spPr>
          <a:xfrm>
            <a:off x="2768600" y="1955800"/>
            <a:ext cx="2533523" cy="2117090"/>
          </a:xfrm>
          <a:prstGeom prst="rect">
            <a:avLst/>
          </a:prstGeom>
          <a:solidFill>
            <a:scrgbClr r="0" g="0" b="0">
              <a:alpha val="0"/>
            </a:scrgbClr>
          </a:solidFill>
        </p:spPr>
      </p:pic>
      <p:pic>
        <p:nvPicPr>
          <p:cNvPr id="13" name="Picture 12"/>
          <p:cNvPicPr>
            <a:picLocks/>
          </p:cNvPicPr>
          <p:nvPr/>
        </p:nvPicPr>
        <p:blipFill>
          <a:blip r:embed="rId5">
            <a:extLst>
              <a:ext uri="{28A0092B-C50C-407E-A947-70E740481C1C}">
                <a14:useLocalDpi xmlns:a14="http://schemas.microsoft.com/office/drawing/2010/main" val="0"/>
              </a:ext>
            </a:extLst>
          </a:blip>
          <a:stretch>
            <a:fillRect/>
          </a:stretch>
        </p:blipFill>
        <p:spPr>
          <a:xfrm>
            <a:off x="3937000" y="3581400"/>
            <a:ext cx="2338578" cy="2883535"/>
          </a:xfrm>
          <a:prstGeom prst="rect">
            <a:avLst/>
          </a:prstGeom>
          <a:solidFill>
            <a:scrgbClr r="0" g="0" b="0">
              <a:alpha val="0"/>
            </a:scrgbClr>
          </a:solidFill>
        </p:spPr>
      </p:pic>
      <p:pic>
        <p:nvPicPr>
          <p:cNvPr id="14" name="Picture 13"/>
          <p:cNvPicPr>
            <a:picLocks/>
          </p:cNvPicPr>
          <p:nvPr/>
        </p:nvPicPr>
        <p:blipFill>
          <a:blip r:embed="rId6">
            <a:extLst>
              <a:ext uri="{28A0092B-C50C-407E-A947-70E740481C1C}">
                <a14:useLocalDpi xmlns:a14="http://schemas.microsoft.com/office/drawing/2010/main" val="0"/>
              </a:ext>
            </a:extLst>
          </a:blip>
          <a:stretch>
            <a:fillRect/>
          </a:stretch>
        </p:blipFill>
        <p:spPr>
          <a:xfrm>
            <a:off x="5588000" y="1803400"/>
            <a:ext cx="2106803" cy="1896110"/>
          </a:xfrm>
          <a:prstGeom prst="rect">
            <a:avLst/>
          </a:prstGeom>
          <a:solidFill>
            <a:scrgbClr r="0" g="0" b="0">
              <a:alpha val="0"/>
            </a:scrgbClr>
          </a:solidFill>
        </p:spPr>
      </p:pic>
      <p:pic>
        <p:nvPicPr>
          <p:cNvPr id="15" name="Picture 14"/>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5765800" y="3733800"/>
            <a:ext cx="1926844" cy="2469896"/>
          </a:xfrm>
          <a:prstGeom prst="rect">
            <a:avLst/>
          </a:prstGeom>
          <a:solidFill>
            <a:scrgbClr r="0" g="0" b="0">
              <a:alpha val="0"/>
            </a:scrgbClr>
          </a:solidFill>
        </p:spPr>
      </p:pic>
      <p:sp>
        <p:nvSpPr>
          <p:cNvPr id="16" name="TextBox 15">
            <a:hlinkClick r:id="rId8"/>
          </p:cNvPr>
          <p:cNvSpPr txBox="1"/>
          <p:nvPr/>
        </p:nvSpPr>
        <p:spPr>
          <a:xfrm>
            <a:off x="8128000" y="2197100"/>
            <a:ext cx="1358900" cy="784830"/>
          </a:xfrm>
          <a:prstGeom prst="rect">
            <a:avLst/>
          </a:prstGeom>
          <a:noFill/>
        </p:spPr>
        <p:txBody>
          <a:bodyPr vert="horz" rtlCol="0">
            <a:spAutoFit/>
          </a:bodyPr>
          <a:lstStyle/>
          <a:p>
            <a:r>
              <a:rPr lang="en-GB" sz="1500" smtClean="0">
                <a:solidFill>
                  <a:srgbClr val="000000"/>
                </a:solidFill>
                <a:latin typeface="Arial - 20"/>
              </a:rPr>
              <a:t>Medieval Christmas Music</a:t>
            </a:r>
            <a:endParaRPr lang="en-GB" sz="1500">
              <a:solidFill>
                <a:srgbClr val="000000"/>
              </a:solidFill>
              <a:latin typeface="Arial - 20"/>
            </a:endParaRPr>
          </a:p>
        </p:txBody>
      </p:sp>
    </p:spTree>
    <p:extLst>
      <p:ext uri="{BB962C8B-B14F-4D97-AF65-F5344CB8AC3E}">
        <p14:creationId xmlns:p14="http://schemas.microsoft.com/office/powerpoint/2010/main" val="3436687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0CB"/>
        </a:solidFill>
        <a:effectLst/>
      </p:bgPr>
    </p:bg>
    <p:spTree>
      <p:nvGrpSpPr>
        <p:cNvPr id="1" name=""/>
        <p:cNvGrpSpPr/>
        <p:nvPr/>
      </p:nvGrpSpPr>
      <p:grpSpPr>
        <a:xfrm>
          <a:off x="0" y="0"/>
          <a:ext cx="0" cy="0"/>
          <a:chOff x="0" y="0"/>
          <a:chExt cx="0" cy="0"/>
        </a:xfrm>
      </p:grpSpPr>
      <p:sp>
        <p:nvSpPr>
          <p:cNvPr id="2" name="TextBox 1"/>
          <p:cNvSpPr txBox="1"/>
          <p:nvPr/>
        </p:nvSpPr>
        <p:spPr>
          <a:xfrm>
            <a:off x="342900" y="7454900"/>
            <a:ext cx="9014968" cy="3046988"/>
          </a:xfrm>
          <a:prstGeom prst="rect">
            <a:avLst/>
          </a:prstGeom>
          <a:noFill/>
        </p:spPr>
        <p:txBody>
          <a:bodyPr vert="horz" rtlCol="0">
            <a:spAutoFit/>
          </a:bodyPr>
          <a:lstStyle/>
          <a:p>
            <a:r>
              <a:rPr lang="en-GB" sz="1200" smtClean="0">
                <a:solidFill>
                  <a:srgbClr val="000000"/>
                </a:solidFill>
                <a:latin typeface="Times New Roman - 16"/>
              </a:rPr>
              <a:t>So at last on Christmas Day in the year of Our Lord, 1066, the fifth Indiction, the English assembled at London for the king's coronation, and a strong guard of Norman men-at-arms and knights was posted round the minster to prevent any treachery or disorder. And, in the presence of the bishops, abbots, and nobles of the whole realm of Albion, Archbishop Ealdred consecrated William duke of Normandy as king of the English and placed the royal crown on his head. This was done in the abbey church of St Peter the chief of the apostles, called Westminster, where the body of King Edward lies honourably buried. </a:t>
            </a:r>
          </a:p>
          <a:p>
            <a:r>
              <a:rPr lang="en-GB" sz="1200" smtClean="0">
                <a:solidFill>
                  <a:srgbClr val="000000"/>
                </a:solidFill>
                <a:latin typeface="Times New Roman - 16"/>
              </a:rPr>
              <a:t>But at the prompting of the devil, who hates everything good, a sudden disaster and portent of future catastrophes occurred. For when Archbishop Ealdred asked the English, and Geoffrey bishop of Coutances asked the Normans, if they would accept William as their king, all of them gladly shouted out with one voice, if not in one language, that they would. The armed guard outside, hearing the tumult of the joyful crowd in the church and the harsh accents of a foreign tongue, imagined that some treachery was afoot, and rashly set fire to some of the buildings. The fire spread rapidly from house to house; the crowd who had been rejoicing in the church took fright and throngs of men and women of every rank and condition rushed out of the church in frantic haste. Only the bishops and a few clergy and monks remained, terrified, in the sanctuary, and with difficulty completed the consecration of the king who was trembling from head to foot. Almost all the rest made for the scene of conflagration, some to fight the flames and many others hoping to find loot for themselves in the general confusion. The English, after hearing of the perpetration of such misdeeds, never again trusted the Normans who seemed to have betrayed them, but nursed their anger and bided their time to take revenge.</a:t>
            </a:r>
            <a:endParaRPr lang="en-GB" sz="1200">
              <a:solidFill>
                <a:srgbClr val="000000"/>
              </a:solidFill>
              <a:latin typeface="Times New Roman - 16"/>
            </a:endParaRPr>
          </a:p>
        </p:txBody>
      </p:sp>
      <p:sp>
        <p:nvSpPr>
          <p:cNvPr id="3" name="TextBox 2">
            <a:hlinkClick r:id="rId2" action="ppaction://hlinkfile"/>
          </p:cNvPr>
          <p:cNvSpPr txBox="1"/>
          <p:nvPr/>
        </p:nvSpPr>
        <p:spPr>
          <a:xfrm>
            <a:off x="558800" y="6591300"/>
            <a:ext cx="3428628" cy="323165"/>
          </a:xfrm>
          <a:prstGeom prst="rect">
            <a:avLst/>
          </a:prstGeom>
          <a:noFill/>
        </p:spPr>
        <p:txBody>
          <a:bodyPr vert="horz" rtlCol="0">
            <a:spAutoFit/>
          </a:bodyPr>
          <a:lstStyle/>
          <a:p>
            <a:r>
              <a:rPr lang="en-GB" sz="1500" smtClean="0">
                <a:solidFill>
                  <a:srgbClr val="000000"/>
                </a:solidFill>
                <a:latin typeface="Times New Roman - 20"/>
              </a:rPr>
              <a:t>Christmas Coronation Chronicle</a:t>
            </a:r>
            <a:endParaRPr lang="en-GB" sz="1500">
              <a:solidFill>
                <a:srgbClr val="000000"/>
              </a:solidFill>
              <a:latin typeface="Times New Roman - 20"/>
            </a:endParaRPr>
          </a:p>
        </p:txBody>
      </p:sp>
      <p:pic>
        <p:nvPicPr>
          <p:cNvPr id="4" name="Picture 3"/>
          <p:cNvPicPr>
            <a:picLocks/>
          </p:cNvPicPr>
          <p:nvPr/>
        </p:nvPicPr>
        <p:blipFill>
          <a:blip r:embed="rId3">
            <a:extLst>
              <a:ext uri="{28A0092B-C50C-407E-A947-70E740481C1C}">
                <a14:useLocalDpi xmlns:a14="http://schemas.microsoft.com/office/drawing/2010/main" val="0"/>
              </a:ext>
            </a:extLst>
          </a:blip>
          <a:stretch>
            <a:fillRect/>
          </a:stretch>
        </p:blipFill>
        <p:spPr>
          <a:xfrm>
            <a:off x="482600" y="304800"/>
            <a:ext cx="8952295" cy="5934605"/>
          </a:xfrm>
          <a:prstGeom prst="rect">
            <a:avLst/>
          </a:prstGeom>
          <a:solidFill>
            <a:scrgbClr r="0" g="0" b="0">
              <a:alpha val="0"/>
            </a:scrgbClr>
          </a:solidFill>
        </p:spPr>
      </p:pic>
    </p:spTree>
    <p:extLst>
      <p:ext uri="{BB962C8B-B14F-4D97-AF65-F5344CB8AC3E}">
        <p14:creationId xmlns:p14="http://schemas.microsoft.com/office/powerpoint/2010/main" val="2199067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0CB"/>
        </a:solidFill>
        <a:effectLst/>
      </p:bgPr>
    </p:bg>
    <p:spTree>
      <p:nvGrpSpPr>
        <p:cNvPr id="1" name=""/>
        <p:cNvGrpSpPr/>
        <p:nvPr/>
      </p:nvGrpSpPr>
      <p:grpSpPr>
        <a:xfrm>
          <a:off x="0" y="0"/>
          <a:ext cx="0" cy="0"/>
          <a:chOff x="0" y="0"/>
          <a:chExt cx="0" cy="0"/>
        </a:xfrm>
      </p:grpSpPr>
      <p:sp>
        <p:nvSpPr>
          <p:cNvPr id="2" name="TextBox 1"/>
          <p:cNvSpPr txBox="1"/>
          <p:nvPr/>
        </p:nvSpPr>
        <p:spPr>
          <a:xfrm>
            <a:off x="228600" y="660400"/>
            <a:ext cx="5181600" cy="2862322"/>
          </a:xfrm>
          <a:prstGeom prst="rect">
            <a:avLst/>
          </a:prstGeom>
          <a:noFill/>
        </p:spPr>
        <p:txBody>
          <a:bodyPr vert="horz" rtlCol="0">
            <a:spAutoFit/>
          </a:bodyPr>
          <a:lstStyle/>
          <a:p>
            <a:r>
              <a:rPr lang="en-GB" sz="1500" b="1" smtClean="0">
                <a:solidFill>
                  <a:srgbClr val="000000"/>
                </a:solidFill>
                <a:latin typeface="Arial - 20"/>
              </a:rPr>
              <a:t>Task: Norman Party Planners</a:t>
            </a:r>
          </a:p>
          <a:p>
            <a:endParaRPr lang="en-GB" sz="1500" b="1" smtClean="0">
              <a:solidFill>
                <a:srgbClr val="000000"/>
              </a:solidFill>
              <a:latin typeface="Arial - 20"/>
            </a:endParaRPr>
          </a:p>
          <a:p>
            <a:r>
              <a:rPr lang="en-GB" sz="1500" b="1" smtClean="0">
                <a:solidFill>
                  <a:srgbClr val="000000"/>
                </a:solidFill>
                <a:latin typeface="Arial - 20"/>
              </a:rPr>
              <a:t>Us</a:t>
            </a:r>
            <a:r>
              <a:rPr lang="en-GB" sz="1500" smtClean="0">
                <a:solidFill>
                  <a:srgbClr val="000000"/>
                </a:solidFill>
                <a:latin typeface="Arial - 20"/>
              </a:rPr>
              <a:t>ing the information on the cards, plan a celebration to go with William's coronation.</a:t>
            </a:r>
          </a:p>
          <a:p>
            <a:endParaRPr lang="en-GB" sz="1500" smtClean="0">
              <a:solidFill>
                <a:srgbClr val="000000"/>
              </a:solidFill>
              <a:latin typeface="Arial - 20"/>
            </a:endParaRPr>
          </a:p>
          <a:p>
            <a:r>
              <a:rPr lang="en-GB" sz="1500" smtClean="0">
                <a:solidFill>
                  <a:srgbClr val="000000"/>
                </a:solidFill>
                <a:latin typeface="Arial - 20"/>
              </a:rPr>
              <a:t>Ti</a:t>
            </a:r>
            <a:r>
              <a:rPr lang="en-GB" sz="1500" b="1" smtClean="0">
                <a:solidFill>
                  <a:srgbClr val="000000"/>
                </a:solidFill>
                <a:latin typeface="Arial - 20"/>
              </a:rPr>
              <a:t>ps:</a:t>
            </a:r>
          </a:p>
          <a:p>
            <a:r>
              <a:rPr lang="en-GB" sz="1500" b="1" smtClean="0">
                <a:solidFill>
                  <a:srgbClr val="000000"/>
                </a:solidFill>
                <a:latin typeface="Arial - 20"/>
              </a:rPr>
              <a:t>Y</a:t>
            </a:r>
            <a:r>
              <a:rPr lang="en-GB" sz="1500" smtClean="0">
                <a:solidFill>
                  <a:srgbClr val="000000"/>
                </a:solidFill>
                <a:latin typeface="Arial - 20"/>
              </a:rPr>
              <a:t>ou are trying to win over your new subjects so bring in as many of their winter customs as you can.</a:t>
            </a:r>
          </a:p>
          <a:p>
            <a:endParaRPr lang="en-GB" sz="1500" smtClean="0">
              <a:solidFill>
                <a:srgbClr val="000000"/>
              </a:solidFill>
              <a:latin typeface="Arial - 20"/>
            </a:endParaRPr>
          </a:p>
          <a:p>
            <a:r>
              <a:rPr lang="en-GB" sz="1500" smtClean="0">
                <a:solidFill>
                  <a:srgbClr val="000000"/>
                </a:solidFill>
                <a:latin typeface="Arial - 20"/>
              </a:rPr>
              <a:t>Include an </a:t>
            </a:r>
            <a:r>
              <a:rPr lang="en-GB" sz="1500" b="1" smtClean="0">
                <a:solidFill>
                  <a:srgbClr val="000000"/>
                </a:solidFill>
                <a:latin typeface="Arial - 20"/>
              </a:rPr>
              <a:t>epic poem</a:t>
            </a:r>
            <a:r>
              <a:rPr lang="en-GB" sz="1500" smtClean="0">
                <a:solidFill>
                  <a:srgbClr val="000000"/>
                </a:solidFill>
                <a:latin typeface="Arial - 20"/>
              </a:rPr>
              <a:t> about how amazing William's victory was. This should be written in rhyming couplet, haiku or limerick form.</a:t>
            </a:r>
            <a:endParaRPr lang="en-GB" sz="1500">
              <a:solidFill>
                <a:srgbClr val="000000"/>
              </a:solidFill>
              <a:latin typeface="Arial - 20"/>
            </a:endParaRPr>
          </a:p>
        </p:txBody>
      </p:sp>
      <p:pic>
        <p:nvPicPr>
          <p:cNvPr id="3" name="Picture 2"/>
          <p:cNvPicPr>
            <a:picLocks/>
          </p:cNvPicPr>
          <p:nvPr/>
        </p:nvPicPr>
        <p:blipFill>
          <a:blip r:embed="rId2">
            <a:extLst>
              <a:ext uri="{28A0092B-C50C-407E-A947-70E740481C1C}">
                <a14:useLocalDpi xmlns:a14="http://schemas.microsoft.com/office/drawing/2010/main" val="0"/>
              </a:ext>
            </a:extLst>
          </a:blip>
          <a:stretch>
            <a:fillRect/>
          </a:stretch>
        </p:blipFill>
        <p:spPr>
          <a:xfrm>
            <a:off x="5613400" y="546100"/>
            <a:ext cx="4093743" cy="2677857"/>
          </a:xfrm>
          <a:prstGeom prst="rect">
            <a:avLst/>
          </a:prstGeom>
          <a:solidFill>
            <a:scrgbClr r="0" g="0" b="0">
              <a:alpha val="0"/>
            </a:scrgbClr>
          </a:solidFill>
        </p:spPr>
      </p:pic>
    </p:spTree>
    <p:extLst>
      <p:ext uri="{BB962C8B-B14F-4D97-AF65-F5344CB8AC3E}">
        <p14:creationId xmlns:p14="http://schemas.microsoft.com/office/powerpoint/2010/main" val="35416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0" y="635000"/>
            <a:ext cx="8890000" cy="369332"/>
          </a:xfrm>
          <a:prstGeom prst="rect">
            <a:avLst/>
          </a:prstGeom>
          <a:noFill/>
        </p:spPr>
        <p:txBody>
          <a:bodyPr vert="horz" rtlCol="0">
            <a:spAutoFit/>
          </a:bodyPr>
          <a:lstStyle/>
          <a:p>
            <a:r>
              <a:rPr lang="en-GB" smtClean="0"/>
              <a:t>Attachments</a:t>
            </a:r>
            <a:endParaRPr lang="en-GB"/>
          </a:p>
        </p:txBody>
      </p:sp>
      <p:cxnSp>
        <p:nvCxnSpPr>
          <p:cNvPr id="3" name="Straight Connector 2"/>
          <p:cNvCxnSpPr/>
          <p:nvPr/>
        </p:nvCxnSpPr>
        <p:spPr>
          <a:xfrm>
            <a:off x="1270000" y="1270000"/>
            <a:ext cx="76200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270000" y="1587500"/>
            <a:ext cx="8890000" cy="369332"/>
          </a:xfrm>
          <a:prstGeom prst="rect">
            <a:avLst/>
          </a:prstGeom>
          <a:noFill/>
        </p:spPr>
        <p:txBody>
          <a:bodyPr vert="horz" rtlCol="0">
            <a:spAutoFit/>
          </a:bodyPr>
          <a:lstStyle/>
          <a:p>
            <a:r>
              <a:rPr lang="en-GB" smtClean="0"/>
              <a:t>Christmas Coronation Chronicle.wma</a:t>
            </a:r>
            <a:endParaRPr lang="en-GB"/>
          </a:p>
        </p:txBody>
      </p:sp>
    </p:spTree>
    <p:extLst>
      <p:ext uri="{BB962C8B-B14F-4D97-AF65-F5344CB8AC3E}">
        <p14:creationId xmlns:p14="http://schemas.microsoft.com/office/powerpoint/2010/main" val="2894329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472</Words>
  <Application>Microsoft Office PowerPoint</Application>
  <PresentationFormat>Custom</PresentationFormat>
  <Paragraphs>21</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Arial - 20</vt:lpstr>
      <vt:lpstr>Calibri</vt:lpstr>
      <vt:lpstr>Times New Roman - 20</vt:lpstr>
      <vt:lpstr>Times New Roman - 16</vt:lpstr>
      <vt:lpstr>Office Theme</vt:lpstr>
      <vt:lpstr>PowerPoint Presentation</vt:lpstr>
      <vt:lpstr>PowerPoint Presentation</vt:lpstr>
      <vt:lpstr>PowerPoint Presentation</vt:lpstr>
      <vt:lpstr>PowerPoint Presentation</vt:lpstr>
    </vt:vector>
  </TitlesOfParts>
  <Company>Matravers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Def User</dc:creator>
  <cp:lastModifiedBy>Def User</cp:lastModifiedBy>
  <cp:revision>1</cp:revision>
  <dcterms:created xsi:type="dcterms:W3CDTF">2014-12-17T12:40:05Z</dcterms:created>
  <dcterms:modified xsi:type="dcterms:W3CDTF">2014-12-17T12:40:09Z</dcterms:modified>
</cp:coreProperties>
</file>